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>
      <p:cViewPr>
        <p:scale>
          <a:sx n="118" d="100"/>
          <a:sy n="118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207B-D7E9-49CA-8405-3F890057AC92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AD59-7D39-46E5-9FA8-131D94C8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F9E6-C7D2-4BAB-95C2-5861585F39B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26BF-3959-4F90-AD27-96697ED6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5C47-8007-418F-924A-176EF6D6F86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E03-847A-40D9-A7C9-D6F492E2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0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B88F-9E9B-4D9A-B4A6-820BA5EAEAF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0F33-6E57-478B-A752-2A5A0EF1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4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BCFA-4E5A-43E3-A59F-DB155E132B64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47A4-28B3-4804-B9FF-9E5A4388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B9AF-52DB-49DF-A209-C4B7DEAE977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C848-54C8-4887-97F7-56E4A822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2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A0A1-2B72-44E1-B2A9-691F10A6183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9B46-A486-4531-A299-89A445D71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189A-B57E-419F-B20D-F659BDB0A1B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55C5-2F67-4B24-ABEC-3E3E21DBD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9002-30C2-4762-BFA0-CD58A98EF05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C904-A954-48B7-A3D7-4BB5019E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3E04-5542-45CF-9A89-DBEF96697E1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D705-E3DE-4A62-874D-7DCE28A5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D43E-475A-43FC-BC8C-AF17097B6C6B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1B6-6305-44AD-8640-0948E8DC9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85130B8-DB0B-46CF-8E12-3F2A78482C6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EA0C5A2-E2E4-4391-A967-C03DE1F1E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15888"/>
            <a:ext cx="8640762" cy="865187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Республіка Польща</a:t>
            </a:r>
            <a:endParaRPr lang="uk-UA" sz="54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322638" cy="345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778375" cy="361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088" y="5319713"/>
            <a:ext cx="2305050" cy="7191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  <a:latin typeface="Bookman Old Style" pitchFamily="18" charset="0"/>
              </a:rPr>
              <a:t>Герб</a:t>
            </a:r>
            <a:endParaRPr lang="uk-UA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625" y="5373688"/>
            <a:ext cx="2303463" cy="7191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  <a:latin typeface="Bookman Old Style" pitchFamily="18" charset="0"/>
              </a:rPr>
              <a:t>Прапор</a:t>
            </a:r>
            <a:endParaRPr lang="uk-UA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79388"/>
            <a:ext cx="8640762" cy="585787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5732463"/>
            <a:ext cx="84963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Bookman Old Style" pitchFamily="18" charset="0"/>
              </a:rPr>
              <a:t>Варшава</a:t>
            </a:r>
          </a:p>
          <a:p>
            <a:r>
              <a:rPr lang="uk-UA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122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068388"/>
            <a:ext cx="6019800" cy="452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50825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5410200"/>
            <a:ext cx="84963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Bookman Old Style" pitchFamily="18" charset="0"/>
              </a:rPr>
              <a:t>Лодзь</a:t>
            </a:r>
          </a:p>
          <a:p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481888" cy="4014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50825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8313" y="5641975"/>
            <a:ext cx="84963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err="1">
                <a:solidFill>
                  <a:schemeClr val="bg1"/>
                </a:solidFill>
                <a:latin typeface="Bookman Old Style" pitchFamily="18" charset="0"/>
              </a:rPr>
              <a:t>Краков</a:t>
            </a:r>
            <a:endParaRPr lang="uk-UA" sz="2400" b="1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048375" cy="455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50825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8313" y="5641975"/>
            <a:ext cx="84963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Bookman Old Style" pitchFamily="18" charset="0"/>
              </a:rPr>
              <a:t>Познань</a:t>
            </a:r>
          </a:p>
          <a:p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40259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1075"/>
            <a:ext cx="4176713" cy="312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50825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5930900"/>
            <a:ext cx="84963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Bookman Old Style" pitchFamily="18" charset="0"/>
              </a:rPr>
              <a:t>Вроцлав</a:t>
            </a:r>
          </a:p>
          <a:p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14388"/>
            <a:ext cx="7597775" cy="506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Господарство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288" y="549275"/>
            <a:ext cx="8497887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Індустріально-аграрна країна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«шокова терапія» економіки у 80-90-ті роки ХХ ст.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Курс на зближення з Заходом і Близьким Сходом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Середній рівень економічного розвитку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Найбільша концентрація промисловості у Верхній Сілезії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</a:rPr>
              <a:t>Господарство Польщі є досить диверсифікованим. У структурі національного продукту країни на промисловість припадає 35 %, торгівлю і сферу послуг - 45 %, сільське господарство - 6 %.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0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</a:rPr>
              <a:t>В галузевій структурі промислового виробництва найбільшою є частка легкої і харчової промисловості (29 %), машинобудування (28 %) та паливно-енергетичного комплексу (23 %)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endParaRPr lang="uk-UA" sz="2000" dirty="0">
              <a:solidFill>
                <a:schemeClr val="bg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7313"/>
            <a:ext cx="8240713" cy="672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Промисловість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98281"/>
              </p:ext>
            </p:extLst>
          </p:nvPr>
        </p:nvGraphicFramePr>
        <p:xfrm>
          <a:off x="323850" y="677863"/>
          <a:ext cx="8569325" cy="56340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4254"/>
                <a:gridCol w="5565071"/>
              </a:tblGrid>
              <a:tr h="37086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промисловості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Основні центри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37086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1. Кам'яновугільна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Верхня Сілезія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37086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2. Нафтогазова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Пд-сх</a:t>
                      </a:r>
                      <a:r>
                        <a:rPr lang="uk-UA" sz="1600" dirty="0" smtClean="0"/>
                        <a:t> (незначні запаси)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37086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3. Нафтопереробка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Плоцьк</a:t>
                      </a:r>
                      <a:r>
                        <a:rPr lang="uk-UA" sz="1600" dirty="0" smtClean="0"/>
                        <a:t> (нафтопровід)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37086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4. Електроенергетика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ТЕС – 97%, ГЕС – 3%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57915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5. Чорна металургія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Краков</a:t>
                      </a:r>
                      <a:r>
                        <a:rPr lang="uk-UA" sz="1600" dirty="0" smtClean="0"/>
                        <a:t> «Нова-Гута», </a:t>
                      </a:r>
                      <a:r>
                        <a:rPr lang="uk-UA" sz="1600" dirty="0" err="1" smtClean="0"/>
                        <a:t>Верхньосілезький</a:t>
                      </a:r>
                      <a:r>
                        <a:rPr lang="uk-UA" sz="1600" dirty="0" smtClean="0"/>
                        <a:t> басейн (комбінат «</a:t>
                      </a:r>
                      <a:r>
                        <a:rPr lang="uk-UA" sz="1600" dirty="0" err="1" smtClean="0"/>
                        <a:t>Катовіце</a:t>
                      </a:r>
                      <a:r>
                        <a:rPr lang="uk-UA" sz="1600" dirty="0" smtClean="0"/>
                        <a:t>» м. </a:t>
                      </a:r>
                      <a:r>
                        <a:rPr lang="uk-UA" sz="1600" dirty="0" err="1" smtClean="0"/>
                        <a:t>Домброва-Гурніча</a:t>
                      </a:r>
                      <a:r>
                        <a:rPr lang="uk-UA" sz="1600" dirty="0" smtClean="0"/>
                        <a:t>) та ін.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57915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6. Кольорова металургія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Виробництво</a:t>
                      </a:r>
                      <a:r>
                        <a:rPr lang="uk-UA" sz="1600" baseline="0" dirty="0" smtClean="0"/>
                        <a:t> міді (</a:t>
                      </a:r>
                      <a:r>
                        <a:rPr lang="uk-UA" sz="1600" baseline="0" dirty="0" err="1" smtClean="0"/>
                        <a:t>Глогув</a:t>
                      </a:r>
                      <a:r>
                        <a:rPr lang="uk-UA" sz="1600" baseline="0" dirty="0" smtClean="0"/>
                        <a:t>, </a:t>
                      </a:r>
                      <a:r>
                        <a:rPr lang="uk-UA" sz="1600" baseline="0" dirty="0" err="1" smtClean="0"/>
                        <a:t>Легніця</a:t>
                      </a:r>
                      <a:r>
                        <a:rPr lang="uk-UA" sz="1600" baseline="0" dirty="0" smtClean="0"/>
                        <a:t>); цинк і свинець (</a:t>
                      </a:r>
                      <a:r>
                        <a:rPr lang="uk-UA" sz="1600" baseline="0" dirty="0" err="1" smtClean="0"/>
                        <a:t>Катовіце</a:t>
                      </a:r>
                      <a:r>
                        <a:rPr lang="uk-UA" sz="1600" baseline="0" dirty="0" smtClean="0"/>
                        <a:t>); алюміній (</a:t>
                      </a:r>
                      <a:r>
                        <a:rPr lang="uk-UA" sz="1600" baseline="0" dirty="0" err="1" smtClean="0"/>
                        <a:t>Скавіна</a:t>
                      </a:r>
                      <a:r>
                        <a:rPr lang="uk-UA" sz="1600" baseline="0" dirty="0" smtClean="0"/>
                        <a:t>, </a:t>
                      </a:r>
                      <a:r>
                        <a:rPr lang="uk-UA" sz="1600" baseline="0" dirty="0" err="1" smtClean="0"/>
                        <a:t>Конін</a:t>
                      </a:r>
                      <a:r>
                        <a:rPr lang="uk-UA" sz="1600" baseline="0" dirty="0" smtClean="0"/>
                        <a:t>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155456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7. Машинобудування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Важке (Верхня Сілезія); локомотиви, вагони (Познань, Вроцлав, Верхня Сілезія); суднобудування</a:t>
                      </a:r>
                      <a:r>
                        <a:rPr lang="uk-UA" sz="1600" baseline="0" dirty="0" smtClean="0"/>
                        <a:t> (Гдиня, Гданськ, </a:t>
                      </a:r>
                      <a:r>
                        <a:rPr lang="uk-UA" sz="1600" baseline="0" dirty="0" err="1" smtClean="0"/>
                        <a:t>Щецін</a:t>
                      </a:r>
                      <a:r>
                        <a:rPr lang="uk-UA" sz="1600" baseline="0" dirty="0" smtClean="0"/>
                        <a:t>); автомобілебудування (Варшава, </a:t>
                      </a:r>
                      <a:r>
                        <a:rPr lang="uk-UA" sz="1600" baseline="0" dirty="0" err="1" smtClean="0"/>
                        <a:t>Бельсько-Бяла</a:t>
                      </a:r>
                      <a:r>
                        <a:rPr lang="uk-UA" sz="1600" baseline="0" dirty="0" smtClean="0"/>
                        <a:t>, Люблін, Познань); електроніка, точне (</a:t>
                      </a:r>
                      <a:r>
                        <a:rPr lang="uk-UA" sz="1600" baseline="0" dirty="0" err="1" smtClean="0"/>
                        <a:t>Вашава</a:t>
                      </a:r>
                      <a:r>
                        <a:rPr lang="uk-UA" sz="1600" baseline="0" dirty="0" smtClean="0"/>
                        <a:t>, Краків)</a:t>
                      </a:r>
                      <a:endParaRPr lang="uk-UA" sz="1600" b="0" dirty="0" smtClean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  <a:tr h="106686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8. Хімічна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Азотні добрива (Верхня Сілезія); фосфатні</a:t>
                      </a:r>
                      <a:r>
                        <a:rPr lang="uk-UA" sz="1600" baseline="0" dirty="0" smtClean="0"/>
                        <a:t> добрива (</a:t>
                      </a:r>
                      <a:r>
                        <a:rPr lang="uk-UA" sz="1600" baseline="0" dirty="0" err="1" smtClean="0"/>
                        <a:t>Тарнобжег</a:t>
                      </a:r>
                      <a:r>
                        <a:rPr lang="uk-UA" sz="1600" baseline="0" dirty="0" smtClean="0"/>
                        <a:t>); калійні добрива та сода (північ); пластмаси, СК, СВ, ліки, парфуми, фотохімія (Лодзь, Вроцлав, Познань, Варшава)</a:t>
                      </a:r>
                      <a:endParaRPr lang="uk-UA" sz="1600" b="0" dirty="0" smtClean="0">
                        <a:latin typeface="Bookman Old Style" pitchFamily="18" charset="0"/>
                      </a:endParaRP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Промисловість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27873"/>
              </p:ext>
            </p:extLst>
          </p:nvPr>
        </p:nvGraphicFramePr>
        <p:xfrm>
          <a:off x="323850" y="677863"/>
          <a:ext cx="8569325" cy="27590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4254"/>
                <a:gridCol w="5565071"/>
              </a:tblGrid>
              <a:tr h="37092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промисловості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Основні центри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</a:tr>
              <a:tr h="3709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9. Текстильна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Бавовняні</a:t>
                      </a:r>
                      <a:r>
                        <a:rPr lang="uk-UA" sz="1600" baseline="0" dirty="0" smtClean="0"/>
                        <a:t> тканини (Лодзь)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</a:tr>
              <a:tr h="3709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10. Швейна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Готовий одяг (Варшава)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</a:tr>
              <a:tr h="823149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11. Тваринництво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Молочно-м'ясне скотарство, м’ясо-сальне і беконне свинарство, конярство (арабські скакуни), птахівництво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</a:tr>
              <a:tr h="823149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 Рослинництво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Зернові: жито, овес, ячмінь, пшениця</a:t>
                      </a:r>
                    </a:p>
                    <a:p>
                      <a:r>
                        <a:rPr lang="uk-UA" sz="1600" dirty="0" smtClean="0"/>
                        <a:t>Технічні: льон, цукрові</a:t>
                      </a:r>
                      <a:r>
                        <a:rPr lang="uk-UA" sz="1600" baseline="0" dirty="0" smtClean="0"/>
                        <a:t> буряки, хміль</a:t>
                      </a:r>
                    </a:p>
                    <a:p>
                      <a:r>
                        <a:rPr lang="uk-UA" sz="1600" baseline="0" dirty="0" smtClean="0"/>
                        <a:t>Інші: картопля(І), капуста (І)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 marL="91444" marR="91444" marT="45731" marB="45731"/>
                </a:tc>
              </a:tr>
            </a:tbl>
          </a:graphicData>
        </a:graphic>
      </p:graphicFrame>
      <p:pic>
        <p:nvPicPr>
          <p:cNvPr id="20503" name="Picture 2" descr="http://t3.gstatic.com/images?q=tbn:ANd9GcQLji9krs97ceV5KzNZCLJjY1MD0n8qqk6pMCaGDm9pRfMZL036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348038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" descr="http://uaprom-image.s3.amazonaws.com/506715_w640_h640_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8063"/>
            <a:ext cx="43211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23850"/>
            <a:ext cx="8640762" cy="584200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Зовнішня торгівля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48842"/>
              </p:ext>
            </p:extLst>
          </p:nvPr>
        </p:nvGraphicFramePr>
        <p:xfrm>
          <a:off x="323850" y="1198563"/>
          <a:ext cx="8569325" cy="4246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657"/>
                <a:gridCol w="4320668"/>
              </a:tblGrid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Експорт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Імпорт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1. Кам'яне вугілля, кокс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1. Енергоносії</a:t>
                      </a:r>
                      <a:r>
                        <a:rPr lang="uk-UA" sz="1800" baseline="0" dirty="0" smtClean="0"/>
                        <a:t>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64003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2. Мідь, цинк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2. залізні, марганцеві та алюмінієві руди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3. Сірка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3. Машини ат устаткування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64003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4. Електротехнічне та електронне обладнання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4. Хімічна продукція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5. Транспортні засоби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5. Ліс, целюлоза, лісоматеріали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6. Заморожені овочі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6. Чавун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7. М’ясо (бекон, шинка)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7. с/г сировина: бавовник, вовна</a:t>
                      </a:r>
                      <a:endParaRPr lang="uk-UA" sz="1800" b="0" dirty="0" smtClean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8. Текстиль (тканини, одяг)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8. Натуральний каучук</a:t>
                      </a:r>
                      <a:endParaRPr lang="uk-UA" sz="1800" b="0" dirty="0" smtClean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9. Будівельні матеріали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9. нафта</a:t>
                      </a:r>
                      <a:endParaRPr lang="uk-UA" sz="1800" b="0" dirty="0" smtClean="0">
                        <a:latin typeface="Bookman Old Style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125413"/>
            <a:ext cx="8642350" cy="720725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Візитна картка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Польщі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25" y="846138"/>
            <a:ext cx="815340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Площа: 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322,6 тис. км. кв.</a:t>
            </a:r>
          </a:p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Населення: 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38,5 млн. чоловік (2009 р.)</a:t>
            </a:r>
          </a:p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Столиця: 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Варшава</a:t>
            </a:r>
          </a:p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Державний лад: 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парламентсько-президентська республіка, унітарна держава</a:t>
            </a:r>
          </a:p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Склад регіону: 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16 воєводств</a:t>
            </a:r>
          </a:p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Грошова одиниця:</a:t>
            </a:r>
            <a:r>
              <a:rPr lang="uk-UA" sz="22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злотий = 100 грошей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100" name="Picture 2" descr="http://t1.gstatic.com/images?q=tbn:ANd9GcTnqZlApDoOrDmJqI0uyPOvsNMN2L2owRBkl9RwV-M73d2Z_QyQKBKQaQxq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976688"/>
            <a:ext cx="1943100" cy="192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t1.gstatic.com/images?q=tbn:ANd9GcSm7bDmVaox2Xo6MGAg_o7Ym8z053NG_FIZskf77VJdBZGhZwC2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70325"/>
            <a:ext cx="21336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t1.gstatic.com/images?q=tbn:ANd9GcSO8jDIDpI_A6fAx17Jqu1bh0Rcmf41iI99dhlH6lHlJutS71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08350"/>
            <a:ext cx="3057525" cy="149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t3.gstatic.com/images?q=tbn:ANd9GcQBZQ2oPk4WWDNHmH273KTJ90_wUzDBlT4VUR36sNv1rtpupxG0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941888"/>
            <a:ext cx="2270125" cy="170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125413"/>
            <a:ext cx="8642350" cy="720725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Склад регіону (16 воєводств)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38188"/>
            <a:ext cx="61722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125413"/>
            <a:ext cx="8642350" cy="720725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ЕГП Польщі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05475" y="908720"/>
            <a:ext cx="31210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Держава Центральної Європи на перетині транзитних шляхів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Вихід до Балтійського моря, порти Гданськ, Гдиня, Щецин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Сусіди-партнери по </a:t>
            </a: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НАТО (Німеччина, Чехія), нейтральні країни (Словаччина, Білорусь, Україна, Литва, Росія)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Наближеність до мінерально-сировинних баз Європи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1 травня 2004 року – ввійшла до ЄС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11238"/>
            <a:ext cx="5597525" cy="501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Рельєф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6022975"/>
            <a:ext cx="84978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80% площі – Польська низовина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bg1"/>
                </a:solidFill>
                <a:latin typeface="Bookman Old Style" pitchFamily="18" charset="0"/>
              </a:rPr>
              <a:t>20% площі – гори Судети, зх. І сх. Карпати (Високі Татри)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5475"/>
            <a:ext cx="6696075" cy="534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23850"/>
            <a:ext cx="8640762" cy="584200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Корисні копалини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1049338"/>
            <a:ext cx="84963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Кам'яне вугілля –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Буре вугілля –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Белхатувський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Мідні руди  -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Легниця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Поліметалеві та залізні руди -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Сірка -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Тарнобжег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Кам'яна та калійна солі – північ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Бурштин – балтійське узбережжя</a:t>
            </a:r>
          </a:p>
          <a:p>
            <a:pPr marL="457200" indent="-457200">
              <a:buFontTx/>
              <a:buAutoNum type="arabicParenR"/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2736850" cy="218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t2.gstatic.com/images?q=tbn:ANd9GcT1SxkLbkUq47748MJV64OcK4o_B6Xg1PiVfcoAxALCS54rmKzik8PWYK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455988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t2.gstatic.com/images?q=tbn:ANd9GcTTccK0IwQcWEKRUg4I2JuaQ-hrbUmSoJeGfvuKxi6HlW1MiWEi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55988"/>
            <a:ext cx="263525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Клімат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750" y="765175"/>
            <a:ext cx="84963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Помірний кліматичний пояс, помірно-континентальна область </a:t>
            </a:r>
          </a:p>
          <a:p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Температура січня -  -2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º</a:t>
            </a:r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С; липня - +18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º</a:t>
            </a:r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С; опади – 700 мм.</a:t>
            </a:r>
          </a:p>
          <a:p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en-US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557338"/>
            <a:ext cx="8640762" cy="584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Річки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cademyCTT" pitchFamily="2" charset="0"/>
              </a:rPr>
              <a:t>»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68313" y="2162175"/>
            <a:ext cx="8496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Вісла, Одра, Західний Буг</a:t>
            </a:r>
          </a:p>
          <a:p>
            <a:r>
              <a:rPr lang="uk-UA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en-US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898775"/>
            <a:ext cx="4259263" cy="319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898775"/>
            <a:ext cx="4513262" cy="319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Населення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713788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latin typeface="Bookman Old Style" pitchFamily="18" charset="0"/>
                <a:cs typeface="Arial" charset="0"/>
              </a:rPr>
              <a:t>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тип відтворення;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Природний приріст – +0,2;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Міграції – «трудові» - на захід, політичні після ІІ світової війни між Україною та Польщею, Німеччиною та Польщею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Однонаціональна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країна: 98% - поляки, 1,3% - німці, ), 0,3 - українці;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Релігія – християнство (католицизм);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Середня густота населення – 123 чол. на км. кв.;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Максимальна – 700 чол. на км. кв. (Верхня Сілезія);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Рівень урбанізації – 65%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Великі міста – Варшава (1,64 млн.), Лодзь (0, 823 млн.), Краків (0,745 млн.), Вроцлав(0,640 млн.), Познань (0,581 млн.);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Агломерації – </a:t>
            </a:r>
            <a:r>
              <a:rPr lang="uk-UA" sz="2000" dirty="0" err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Верхньосілезька</a:t>
            </a: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, Варшавська, </a:t>
            </a:r>
            <a:r>
              <a:rPr lang="uk-UA" sz="2000" dirty="0" err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Лодзінська</a:t>
            </a:r>
            <a:r>
              <a:rPr lang="uk-UA" sz="2000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, Краківська, </a:t>
            </a:r>
            <a:r>
              <a:rPr lang="uk-UA" sz="2000" dirty="0" err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Гдансько-Гдинська</a:t>
            </a:r>
            <a:endParaRPr lang="uk-UA" sz="2000" dirty="0">
              <a:solidFill>
                <a:schemeClr val="bg1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79388"/>
            <a:ext cx="8640762" cy="585787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Міста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39800"/>
            <a:ext cx="5545138" cy="522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</TotalTime>
  <Words>778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Palatino Linotype</vt:lpstr>
      <vt:lpstr>Arial</vt:lpstr>
      <vt:lpstr>Century Gothic</vt:lpstr>
      <vt:lpstr>Courier New</vt:lpstr>
      <vt:lpstr>Calibri</vt:lpstr>
      <vt:lpstr>Bookman Old Style</vt:lpstr>
      <vt:lpstr>AcademyCTT</vt:lpstr>
      <vt:lpstr>Wingdings</vt:lpstr>
      <vt:lpstr>Исполнительная</vt:lpstr>
      <vt:lpstr>Республіка Польща</vt:lpstr>
      <vt:lpstr>«Візитна картка Польщі»</vt:lpstr>
      <vt:lpstr>«Склад регіону (16 воєводств)»</vt:lpstr>
      <vt:lpstr>«ЕГП Польщі»</vt:lpstr>
      <vt:lpstr>«Рельєф»</vt:lpstr>
      <vt:lpstr>«Корисні копалини»</vt:lpstr>
      <vt:lpstr>«Клімат»</vt:lpstr>
      <vt:lpstr>Населення</vt:lpstr>
      <vt:lpstr>Міста</vt:lpstr>
      <vt:lpstr>Міста</vt:lpstr>
      <vt:lpstr>Міста</vt:lpstr>
      <vt:lpstr>Міста</vt:lpstr>
      <vt:lpstr>Міста</vt:lpstr>
      <vt:lpstr>Міста</vt:lpstr>
      <vt:lpstr>Господарство</vt:lpstr>
      <vt:lpstr>Презентация PowerPoint</vt:lpstr>
      <vt:lpstr>Промисловість</vt:lpstr>
      <vt:lpstr>Промисловість</vt:lpstr>
      <vt:lpstr>Зовнішня торгівля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Польща</dc:title>
  <dc:creator>Виталий</dc:creator>
  <cp:lastModifiedBy>WORK</cp:lastModifiedBy>
  <cp:revision>19</cp:revision>
  <dcterms:created xsi:type="dcterms:W3CDTF">2010-12-05T19:03:03Z</dcterms:created>
  <dcterms:modified xsi:type="dcterms:W3CDTF">2014-01-22T11:29:31Z</dcterms:modified>
</cp:coreProperties>
</file>